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Hiragino Maru Gothic ProN W4" panose="020F0400000000000000" pitchFamily="34" charset="-128"/>
      <p:regular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4"/>
    <p:restoredTop sz="94615"/>
  </p:normalViewPr>
  <p:slideViewPr>
    <p:cSldViewPr snapToGrid="0">
      <p:cViewPr>
        <p:scale>
          <a:sx n="117" d="100"/>
          <a:sy n="117" d="100"/>
        </p:scale>
        <p:origin x="248" y="5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a8f9614a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a8f9614a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ac211a51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ac211a511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3">
            <a:extLst>
              <a:ext uri="{FF2B5EF4-FFF2-40B4-BE49-F238E27FC236}">
                <a16:creationId xmlns:a16="http://schemas.microsoft.com/office/drawing/2014/main" id="{ED7E0531-EA62-2D77-320D-2D961CB9A0DC}"/>
              </a:ext>
            </a:extLst>
          </p:cNvPr>
          <p:cNvSpPr/>
          <p:nvPr/>
        </p:nvSpPr>
        <p:spPr>
          <a:xfrm>
            <a:off x="140312" y="1602247"/>
            <a:ext cx="3329281" cy="289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i="0" u="none" strike="noStrike" cap="none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氏名</a:t>
            </a:r>
            <a:r>
              <a:rPr lang="en-US" altLang="ja" sz="800" i="0" u="none" strike="noStrike" cap="none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(</a:t>
            </a: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漢字</a:t>
            </a:r>
            <a:r>
              <a:rPr lang="en-US" altLang="ja-JP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)</a:t>
            </a:r>
            <a:r>
              <a:rPr lang="ja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：</a:t>
            </a:r>
            <a:endParaRPr lang="en-US" altLang="ja" sz="800" dirty="0">
              <a:solidFill>
                <a:schemeClr val="dk1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altLang="ja-JP" sz="800" i="0" u="none" strike="noStrike" cap="none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氏名</a:t>
            </a:r>
            <a:r>
              <a:rPr lang="en-US" altLang="ja" sz="800" i="0" u="none" strike="noStrike" cap="none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(</a:t>
            </a:r>
            <a:r>
              <a:rPr lang="ja-JP" altLang="en-US" sz="800" i="0" u="none" strike="noStrike" cap="none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カタカナ</a:t>
            </a:r>
            <a:r>
              <a:rPr lang="en-US" altLang="ja-JP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)</a:t>
            </a:r>
            <a:r>
              <a:rPr lang="ja" altLang="ja-JP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：</a:t>
            </a: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 </a:t>
            </a:r>
            <a:endParaRPr lang="en-US" altLang="ja-JP" sz="800" dirty="0">
              <a:solidFill>
                <a:schemeClr val="dk1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  <a:p>
            <a:pPr>
              <a:lnSpc>
                <a:spcPct val="200000"/>
              </a:lnSpc>
            </a:pP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卒業</a:t>
            </a:r>
            <a:r>
              <a:rPr lang="en-US" altLang="ja-JP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/</a:t>
            </a: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修了年月：</a:t>
            </a:r>
            <a:r>
              <a:rPr lang="en-US" altLang="ja-JP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 </a:t>
            </a: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　　</a:t>
            </a:r>
            <a:r>
              <a:rPr lang="en-US" altLang="ja-JP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    </a:t>
            </a: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年　　月</a:t>
            </a:r>
            <a:endParaRPr lang="en-US" altLang="ja-JP" sz="800" dirty="0">
              <a:solidFill>
                <a:schemeClr val="dk1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  <a:p>
            <a:pPr>
              <a:lnSpc>
                <a:spcPct val="200000"/>
              </a:lnSpc>
            </a:pP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生年月日</a:t>
            </a: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Wingdings" pitchFamily="2" charset="2"/>
              </a:rPr>
              <a:t>：西暦　</a:t>
            </a: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　　　</a:t>
            </a:r>
            <a:r>
              <a:rPr lang="en-US" altLang="ja-JP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 </a:t>
            </a: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年　　月　　日</a:t>
            </a:r>
            <a:endParaRPr lang="en-US" altLang="ja-JP" sz="800" dirty="0">
              <a:solidFill>
                <a:schemeClr val="dk1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  <a:p>
            <a:pPr>
              <a:lnSpc>
                <a:spcPct val="200000"/>
              </a:lnSpc>
            </a:pPr>
            <a:r>
              <a:rPr lang="en" altLang="ja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TEL</a:t>
            </a:r>
            <a:r>
              <a:rPr lang="ja" altLang="en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：</a:t>
            </a:r>
            <a:endParaRPr lang="en-US" altLang="ja" sz="800" dirty="0">
              <a:solidFill>
                <a:schemeClr val="dk1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  <a:p>
            <a:pPr>
              <a:lnSpc>
                <a:spcPct val="200000"/>
              </a:lnSpc>
            </a:pPr>
            <a:r>
              <a:rPr lang="en" altLang="ja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Mail</a:t>
            </a:r>
            <a:r>
              <a:rPr lang="ja" altLang="en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：</a:t>
            </a:r>
            <a:endParaRPr lang="en-US" altLang="ja" sz="800" dirty="0">
              <a:solidFill>
                <a:schemeClr val="dk1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  <a:p>
            <a:pPr>
              <a:lnSpc>
                <a:spcPct val="200000"/>
              </a:lnSpc>
            </a:pP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インターンシップ：</a:t>
            </a:r>
          </a:p>
          <a:p>
            <a:pPr>
              <a:lnSpc>
                <a:spcPct val="200000"/>
              </a:lnSpc>
            </a:pP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参加したあつまるの説明会日程：　　　</a:t>
            </a:r>
            <a:r>
              <a:rPr lang="en-US" altLang="ja-JP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 </a:t>
            </a: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年　月　日</a:t>
            </a:r>
            <a:endParaRPr lang="ja-JP" altLang="en-US" sz="800"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  <a:p>
            <a:pPr>
              <a:lnSpc>
                <a:spcPct val="200000"/>
              </a:lnSpc>
            </a:pP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希望コース：経営者育成コース</a:t>
            </a:r>
            <a:r>
              <a:rPr lang="en-US" altLang="ja-JP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 or </a:t>
            </a: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一般コース</a:t>
            </a:r>
            <a:r>
              <a:rPr lang="ja-JP" altLang="en-US" sz="4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 </a:t>
            </a:r>
            <a:r>
              <a:rPr lang="en-US" altLang="ja-JP" sz="4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(</a:t>
            </a:r>
            <a:r>
              <a:rPr lang="ja-JP" altLang="en-US" sz="4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どちらかに◯をつけてください</a:t>
            </a:r>
            <a:r>
              <a:rPr lang="en-US" altLang="ja-JP" sz="4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)</a:t>
            </a:r>
            <a:endParaRPr lang="en-US" altLang="ja-JP" sz="800" dirty="0">
              <a:solidFill>
                <a:schemeClr val="dk1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  <a:p>
            <a:pPr>
              <a:lnSpc>
                <a:spcPct val="200000"/>
              </a:lnSpc>
            </a:pP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職種：下記の希望職種に◯をつけてください</a:t>
            </a:r>
            <a:r>
              <a:rPr lang="en-US" altLang="ja-JP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 </a:t>
            </a:r>
            <a:r>
              <a:rPr lang="en-US" altLang="ja-JP" sz="4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(</a:t>
            </a:r>
            <a:r>
              <a:rPr lang="ja-JP" altLang="en-US" sz="4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複数選択可</a:t>
            </a:r>
            <a:r>
              <a:rPr lang="en-US" altLang="ja-JP" sz="4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ja-JP" altLang="en-US" sz="6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コンサルタント </a:t>
            </a:r>
            <a:r>
              <a:rPr lang="en-US" altLang="ja-JP" sz="6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/ WEB</a:t>
            </a:r>
            <a:r>
              <a:rPr lang="ja-JP" altLang="en-US" sz="6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広告運用 </a:t>
            </a:r>
            <a:r>
              <a:rPr lang="en-US" altLang="ja-JP" sz="6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/ </a:t>
            </a:r>
            <a:r>
              <a:rPr lang="ja-JP" altLang="en-US" sz="6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デザイナー </a:t>
            </a:r>
            <a:r>
              <a:rPr lang="en-US" altLang="ja-JP" sz="6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/ </a:t>
            </a:r>
            <a:r>
              <a:rPr lang="ja-JP" altLang="en-US" sz="6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管理（経理・総務・法務）</a:t>
            </a:r>
            <a:r>
              <a:rPr lang="en-US" altLang="ja-JP" sz="6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/</a:t>
            </a:r>
          </a:p>
          <a:p>
            <a:pPr>
              <a:lnSpc>
                <a:spcPct val="200000"/>
              </a:lnSpc>
            </a:pPr>
            <a:r>
              <a:rPr lang="ja-JP" altLang="en-US" sz="6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サービス企画開発</a:t>
            </a:r>
            <a:r>
              <a:rPr lang="en-US" altLang="ja-JP" sz="6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 / </a:t>
            </a:r>
            <a:r>
              <a:rPr lang="ja-JP" altLang="en-US" sz="6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採用・広報</a:t>
            </a:r>
            <a:r>
              <a:rPr lang="en-US" altLang="ja-JP" sz="6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 / </a:t>
            </a:r>
            <a:r>
              <a:rPr lang="ja-JP" altLang="en-US" sz="6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エンジニア</a:t>
            </a:r>
            <a:r>
              <a:rPr lang="en-US" altLang="ja-JP" sz="6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 / </a:t>
            </a:r>
            <a:r>
              <a:rPr lang="ja-JP" altLang="en-US" sz="6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動画クリエイター</a:t>
            </a:r>
            <a:endParaRPr lang="en-US" altLang="ja-JP" sz="200" dirty="0">
              <a:solidFill>
                <a:schemeClr val="dk1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1645960" y="184752"/>
            <a:ext cx="1421211" cy="1200300"/>
            <a:chOff x="878854" y="421025"/>
            <a:chExt cx="1421211" cy="1200300"/>
          </a:xfrm>
        </p:grpSpPr>
        <p:sp>
          <p:nvSpPr>
            <p:cNvPr id="56" name="Google Shape;56;p13"/>
            <p:cNvSpPr/>
            <p:nvPr/>
          </p:nvSpPr>
          <p:spPr>
            <a:xfrm>
              <a:off x="1087050" y="421025"/>
              <a:ext cx="924000" cy="1200300"/>
            </a:xfrm>
            <a:prstGeom prst="rect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Calibri"/>
                <a:sym typeface="Calibri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1127064" y="661073"/>
              <a:ext cx="1173000" cy="19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b="1">
                  <a:solidFill>
                    <a:srgbClr val="DBDBDB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  <a:cs typeface="Calibri"/>
                  <a:sym typeface="Calibri"/>
                </a:rPr>
                <a:t>PHOTO</a:t>
              </a:r>
              <a:endParaRPr b="1" dirty="0">
                <a:solidFill>
                  <a:srgbClr val="DBDBDB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Calibri"/>
                <a:sym typeface="Calibri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878854" y="1023778"/>
              <a:ext cx="1340400" cy="23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700">
                  <a:solidFill>
                    <a:schemeClr val="dk1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  <a:cs typeface="Meiryo"/>
                  <a:sym typeface="Meiryo"/>
                </a:rPr>
                <a:t>証明写真を</a:t>
              </a:r>
              <a:endParaRPr sz="7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eiryo"/>
                <a:sym typeface="Meiryo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700">
                  <a:solidFill>
                    <a:schemeClr val="dk1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  <a:cs typeface="Meiryo"/>
                  <a:sym typeface="Meiryo"/>
                </a:rPr>
                <a:t>貼ってください。</a:t>
              </a:r>
              <a:endParaRPr sz="7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eiryo"/>
                <a:sym typeface="Meiryo"/>
              </a:endParaRPr>
            </a:p>
          </p:txBody>
        </p:sp>
      </p:grpSp>
      <p:cxnSp>
        <p:nvCxnSpPr>
          <p:cNvPr id="59" name="Google Shape;59;p13"/>
          <p:cNvCxnSpPr>
            <a:cxnSpLocks/>
          </p:cNvCxnSpPr>
          <p:nvPr/>
        </p:nvCxnSpPr>
        <p:spPr>
          <a:xfrm>
            <a:off x="217773" y="1890812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l="39857" t="25465" r="39552" b="27014"/>
          <a:stretch/>
        </p:blipFill>
        <p:spPr>
          <a:xfrm>
            <a:off x="1472128" y="4530008"/>
            <a:ext cx="173832" cy="1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2986352" y="89009"/>
            <a:ext cx="6157648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自己PRを自由に表現してください。スタイルは自由です！</a:t>
            </a:r>
            <a:endParaRPr sz="700" dirty="0">
              <a:solidFill>
                <a:schemeClr val="tx1">
                  <a:lumMod val="50000"/>
                  <a:lumOff val="50000"/>
                </a:schemeClr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</p:txBody>
      </p:sp>
      <p:pic>
        <p:nvPicPr>
          <p:cNvPr id="5" name="図 4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A0954DAE-FE76-3AFA-78B9-7212E38EB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12" y="60085"/>
            <a:ext cx="805703" cy="278334"/>
          </a:xfrm>
          <a:prstGeom prst="rect">
            <a:avLst/>
          </a:prstGeom>
        </p:spPr>
      </p:pic>
      <p:cxnSp>
        <p:nvCxnSpPr>
          <p:cNvPr id="19" name="Google Shape;59;p13">
            <a:extLst>
              <a:ext uri="{FF2B5EF4-FFF2-40B4-BE49-F238E27FC236}">
                <a16:creationId xmlns:a16="http://schemas.microsoft.com/office/drawing/2014/main" id="{9D488318-DE07-EEB6-F4CC-F295A2778F3C}"/>
              </a:ext>
            </a:extLst>
          </p:cNvPr>
          <p:cNvCxnSpPr>
            <a:cxnSpLocks/>
          </p:cNvCxnSpPr>
          <p:nvPr/>
        </p:nvCxnSpPr>
        <p:spPr>
          <a:xfrm>
            <a:off x="217773" y="2142362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2" name="Google Shape;59;p13">
            <a:extLst>
              <a:ext uri="{FF2B5EF4-FFF2-40B4-BE49-F238E27FC236}">
                <a16:creationId xmlns:a16="http://schemas.microsoft.com/office/drawing/2014/main" id="{8CC33D2F-9823-325E-E903-862A9B43A4DA}"/>
              </a:ext>
            </a:extLst>
          </p:cNvPr>
          <p:cNvCxnSpPr>
            <a:cxnSpLocks/>
          </p:cNvCxnSpPr>
          <p:nvPr/>
        </p:nvCxnSpPr>
        <p:spPr>
          <a:xfrm>
            <a:off x="217773" y="2381376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3" name="Google Shape;59;p13">
            <a:extLst>
              <a:ext uri="{FF2B5EF4-FFF2-40B4-BE49-F238E27FC236}">
                <a16:creationId xmlns:a16="http://schemas.microsoft.com/office/drawing/2014/main" id="{D2BADA48-2962-A398-6927-2B97FDADA83F}"/>
              </a:ext>
            </a:extLst>
          </p:cNvPr>
          <p:cNvCxnSpPr>
            <a:cxnSpLocks/>
          </p:cNvCxnSpPr>
          <p:nvPr/>
        </p:nvCxnSpPr>
        <p:spPr>
          <a:xfrm>
            <a:off x="217773" y="2622904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4" name="Google Shape;59;p13">
            <a:extLst>
              <a:ext uri="{FF2B5EF4-FFF2-40B4-BE49-F238E27FC236}">
                <a16:creationId xmlns:a16="http://schemas.microsoft.com/office/drawing/2014/main" id="{C8E6DFD9-38EE-236D-7CEF-F77CF6E9A2AE}"/>
              </a:ext>
            </a:extLst>
          </p:cNvPr>
          <p:cNvCxnSpPr>
            <a:cxnSpLocks/>
          </p:cNvCxnSpPr>
          <p:nvPr/>
        </p:nvCxnSpPr>
        <p:spPr>
          <a:xfrm>
            <a:off x="224458" y="2852275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5" name="Google Shape;59;p13">
            <a:extLst>
              <a:ext uri="{FF2B5EF4-FFF2-40B4-BE49-F238E27FC236}">
                <a16:creationId xmlns:a16="http://schemas.microsoft.com/office/drawing/2014/main" id="{F21DEBF4-941C-51C8-74DE-0AD707A4973C}"/>
              </a:ext>
            </a:extLst>
          </p:cNvPr>
          <p:cNvCxnSpPr>
            <a:cxnSpLocks/>
          </p:cNvCxnSpPr>
          <p:nvPr/>
        </p:nvCxnSpPr>
        <p:spPr>
          <a:xfrm>
            <a:off x="224458" y="3102543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6" name="Google Shape;59;p13">
            <a:extLst>
              <a:ext uri="{FF2B5EF4-FFF2-40B4-BE49-F238E27FC236}">
                <a16:creationId xmlns:a16="http://schemas.microsoft.com/office/drawing/2014/main" id="{51DB48C6-D0EC-0249-D767-140D5A5D5C1C}"/>
              </a:ext>
            </a:extLst>
          </p:cNvPr>
          <p:cNvCxnSpPr>
            <a:cxnSpLocks/>
          </p:cNvCxnSpPr>
          <p:nvPr/>
        </p:nvCxnSpPr>
        <p:spPr>
          <a:xfrm>
            <a:off x="217773" y="3343509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7" name="Google Shape;59;p13">
            <a:extLst>
              <a:ext uri="{FF2B5EF4-FFF2-40B4-BE49-F238E27FC236}">
                <a16:creationId xmlns:a16="http://schemas.microsoft.com/office/drawing/2014/main" id="{83B852DF-2BB4-7CB9-496C-DFF6E6DEA7EC}"/>
              </a:ext>
            </a:extLst>
          </p:cNvPr>
          <p:cNvCxnSpPr>
            <a:cxnSpLocks/>
          </p:cNvCxnSpPr>
          <p:nvPr/>
        </p:nvCxnSpPr>
        <p:spPr>
          <a:xfrm>
            <a:off x="217773" y="3595059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8" name="Google Shape;59;p13">
            <a:extLst>
              <a:ext uri="{FF2B5EF4-FFF2-40B4-BE49-F238E27FC236}">
                <a16:creationId xmlns:a16="http://schemas.microsoft.com/office/drawing/2014/main" id="{D42F910A-5715-2E39-6DD3-243E1C8963F9}"/>
              </a:ext>
            </a:extLst>
          </p:cNvPr>
          <p:cNvCxnSpPr>
            <a:cxnSpLocks/>
          </p:cNvCxnSpPr>
          <p:nvPr/>
        </p:nvCxnSpPr>
        <p:spPr>
          <a:xfrm>
            <a:off x="217773" y="3834073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9" name="Google Shape;59;p13">
            <a:extLst>
              <a:ext uri="{FF2B5EF4-FFF2-40B4-BE49-F238E27FC236}">
                <a16:creationId xmlns:a16="http://schemas.microsoft.com/office/drawing/2014/main" id="{22B47FEE-A4B4-3859-2605-6F48E2EFD887}"/>
              </a:ext>
            </a:extLst>
          </p:cNvPr>
          <p:cNvCxnSpPr>
            <a:cxnSpLocks/>
          </p:cNvCxnSpPr>
          <p:nvPr/>
        </p:nvCxnSpPr>
        <p:spPr>
          <a:xfrm>
            <a:off x="217773" y="4083989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1" name="Google Shape;59;p13">
            <a:extLst>
              <a:ext uri="{FF2B5EF4-FFF2-40B4-BE49-F238E27FC236}">
                <a16:creationId xmlns:a16="http://schemas.microsoft.com/office/drawing/2014/main" id="{2C06BC27-EDA0-C5CE-85A7-8E598D5683B9}"/>
              </a:ext>
            </a:extLst>
          </p:cNvPr>
          <p:cNvCxnSpPr>
            <a:cxnSpLocks/>
          </p:cNvCxnSpPr>
          <p:nvPr/>
        </p:nvCxnSpPr>
        <p:spPr>
          <a:xfrm>
            <a:off x="217773" y="4492772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3" name="Google Shape;59;p13">
            <a:extLst>
              <a:ext uri="{FF2B5EF4-FFF2-40B4-BE49-F238E27FC236}">
                <a16:creationId xmlns:a16="http://schemas.microsoft.com/office/drawing/2014/main" id="{5647D6D7-5F92-BD0A-A81F-FC04AAFA8DBA}"/>
              </a:ext>
            </a:extLst>
          </p:cNvPr>
          <p:cNvCxnSpPr>
            <a:cxnSpLocks/>
          </p:cNvCxnSpPr>
          <p:nvPr/>
        </p:nvCxnSpPr>
        <p:spPr>
          <a:xfrm>
            <a:off x="217773" y="4954849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4" name="Google Shape;60;p13">
            <a:extLst>
              <a:ext uri="{FF2B5EF4-FFF2-40B4-BE49-F238E27FC236}">
                <a16:creationId xmlns:a16="http://schemas.microsoft.com/office/drawing/2014/main" id="{2B794271-67E2-7F8A-E962-05D87CEEF516}"/>
              </a:ext>
            </a:extLst>
          </p:cNvPr>
          <p:cNvSpPr/>
          <p:nvPr/>
        </p:nvSpPr>
        <p:spPr>
          <a:xfrm>
            <a:off x="143649" y="4428699"/>
            <a:ext cx="3329281" cy="43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" altLang="ja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SNS</a:t>
            </a: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アカウント</a:t>
            </a:r>
            <a:r>
              <a:rPr lang="en-US" altLang="ja-JP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(</a:t>
            </a: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自由記入</a:t>
            </a:r>
            <a:r>
              <a:rPr lang="en-US" altLang="ja-JP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)</a:t>
            </a:r>
            <a:endParaRPr lang="ja-JP" altLang="en-US" sz="800">
              <a:solidFill>
                <a:schemeClr val="dk1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  <a:p>
            <a:pPr>
              <a:lnSpc>
                <a:spcPct val="200000"/>
              </a:lnSpc>
            </a:pPr>
            <a:r>
              <a:rPr lang="ja" altLang="en-US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＠</a:t>
            </a:r>
            <a:endParaRPr lang="ja" altLang="en-US" sz="800" dirty="0"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/>
        </p:nvSpPr>
        <p:spPr>
          <a:xfrm>
            <a:off x="0" y="0"/>
            <a:ext cx="9144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あなたのビジョンを自由に表現してください。スタイルは自由です！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</a:endParaRPr>
          </a:p>
        </p:txBody>
      </p:sp>
      <p:pic>
        <p:nvPicPr>
          <p:cNvPr id="3" name="図 2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D791387D-8A90-A065-9D7E-D769CF228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12" y="60085"/>
            <a:ext cx="805703" cy="2783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19797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145</Words>
  <Application>Microsoft Macintosh PowerPoint</Application>
  <PresentationFormat>画面に合わせる (16:9)</PresentationFormat>
  <Paragraphs>19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Hiragino Maru Gothic ProN W4</vt:lpstr>
      <vt:lpstr>Arial</vt:lpstr>
      <vt:lpstr>Simple Light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右山 なつみ</cp:lastModifiedBy>
  <cp:revision>8</cp:revision>
  <dcterms:modified xsi:type="dcterms:W3CDTF">2025-04-07T07:35:24Z</dcterms:modified>
</cp:coreProperties>
</file>