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900"/>
    <a:srgbClr val="B2B9A6"/>
    <a:srgbClr val="DBD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94565" autoAdjust="0"/>
  </p:normalViewPr>
  <p:slideViewPr>
    <p:cSldViewPr>
      <p:cViewPr>
        <p:scale>
          <a:sx n="131" d="100"/>
          <a:sy n="131" d="100"/>
        </p:scale>
        <p:origin x="1320" y="14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0EC788BE-4B96-4AF5-B319-A1A556138887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DD167749-355E-4593-A64F-6B8F5F5E66D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354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9AE95-6A2B-410A-B4B6-AB917887C5A1}" type="datetimeFigureOut">
              <a:rPr kumimoji="1" lang="ja-JP" altLang="en-US" smtClean="0"/>
              <a:pPr/>
              <a:t>2025/4/7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1728E-0130-4397-930D-DD8E9979191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873B5F64-A136-4E54-9AD2-B026E1EEC29D}"/>
              </a:ext>
            </a:extLst>
          </p:cNvPr>
          <p:cNvSpPr/>
          <p:nvPr/>
        </p:nvSpPr>
        <p:spPr>
          <a:xfrm>
            <a:off x="267681" y="2971549"/>
            <a:ext cx="628684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希望コース： 経営者育成コース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 </a:t>
            </a: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　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or</a:t>
            </a: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　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 </a:t>
            </a: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一般コース</a:t>
            </a:r>
            <a:endParaRPr lang="ja-JP" altLang="en-US" sz="70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0" y="121930"/>
            <a:ext cx="6858000" cy="417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ja-JP" altLang="en-US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新卒採用エントリーシート</a:t>
            </a:r>
            <a:endParaRPr lang="en-US" altLang="ja-JP" dirty="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1A52F8C0-BD54-4792-9306-463F7C2CD3C6}"/>
              </a:ext>
            </a:extLst>
          </p:cNvPr>
          <p:cNvSpPr/>
          <p:nvPr/>
        </p:nvSpPr>
        <p:spPr>
          <a:xfrm>
            <a:off x="586515" y="3785608"/>
            <a:ext cx="2647137" cy="272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ja-JP" altLang="en-US" sz="90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人生で</a:t>
            </a:r>
            <a:r>
              <a:rPr lang="en-US" altLang="ja-JP" sz="9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1</a:t>
            </a:r>
            <a:r>
              <a:rPr lang="ja-JP" altLang="en-US" sz="90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番の成功体験を教えてください。</a:t>
            </a:r>
            <a:endParaRPr lang="ja-JP" altLang="en-US" sz="400" dirty="0"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84836828-983B-4788-8EBA-EC8B795A90A7}"/>
              </a:ext>
            </a:extLst>
          </p:cNvPr>
          <p:cNvSpPr/>
          <p:nvPr/>
        </p:nvSpPr>
        <p:spPr>
          <a:xfrm>
            <a:off x="224644" y="667126"/>
            <a:ext cx="6408712" cy="272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</a:pPr>
            <a:r>
              <a:rPr lang="ja-JP" altLang="en-US" sz="900" b="1" dirty="0">
                <a:solidFill>
                  <a:schemeClr val="bg1"/>
                </a:solidFill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ご記入後、お近くの担当者にお渡しください</a:t>
            </a: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5914A294-3032-46B6-B9F8-0DDE5AFE6F69}"/>
              </a:ext>
            </a:extLst>
          </p:cNvPr>
          <p:cNvSpPr/>
          <p:nvPr/>
        </p:nvSpPr>
        <p:spPr>
          <a:xfrm>
            <a:off x="241421" y="691683"/>
            <a:ext cx="576064" cy="210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ja-JP" altLang="en-US" sz="6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フリガナ：</a:t>
            </a:r>
            <a:endParaRPr lang="ja-JP" altLang="en-US" sz="600" dirty="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0BBE651A-850B-49F0-8A80-8230FF03F770}"/>
              </a:ext>
            </a:extLst>
          </p:cNvPr>
          <p:cNvSpPr/>
          <p:nvPr/>
        </p:nvSpPr>
        <p:spPr>
          <a:xfrm>
            <a:off x="260648" y="895414"/>
            <a:ext cx="1993479" cy="241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氏名：</a:t>
            </a:r>
            <a:endParaRPr lang="en-US" altLang="ja-JP" sz="800" dirty="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32E2863-1F38-4643-9ECE-E71C0103D799}"/>
              </a:ext>
            </a:extLst>
          </p:cNvPr>
          <p:cNvSpPr/>
          <p:nvPr/>
        </p:nvSpPr>
        <p:spPr>
          <a:xfrm>
            <a:off x="260649" y="1786726"/>
            <a:ext cx="1256623" cy="23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現住所：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〒xxx-</a:t>
            </a:r>
            <a:r>
              <a:rPr lang="en-US" altLang="ja-JP" sz="800" dirty="0" err="1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xxxx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   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90240DA-EC08-4DE7-8176-D93E810D42D2}"/>
              </a:ext>
            </a:extLst>
          </p:cNvPr>
          <p:cNvSpPr/>
          <p:nvPr/>
        </p:nvSpPr>
        <p:spPr>
          <a:xfrm>
            <a:off x="260648" y="1487976"/>
            <a:ext cx="10801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Mail</a:t>
            </a: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：</a:t>
            </a:r>
            <a:endParaRPr lang="en-US" altLang="ja-JP" sz="800" dirty="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224348" y="7738569"/>
            <a:ext cx="1285929" cy="8848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000" dirty="0">
                <a:solidFill>
                  <a:srgbClr val="FFFFF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学生が選ぶ</a:t>
            </a:r>
            <a:endParaRPr lang="en-US" altLang="ja-JP" sz="1000" dirty="0">
              <a:solidFill>
                <a:srgbClr val="FFFFF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kumimoji="1" lang="en-US" altLang="ja-JP" sz="105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BEST </a:t>
            </a:r>
          </a:p>
          <a:p>
            <a:pPr algn="ctr"/>
            <a:r>
              <a:rPr kumimoji="1" lang="en-US" altLang="ja-JP" sz="105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OF</a:t>
            </a:r>
          </a:p>
          <a:p>
            <a:pPr algn="ctr"/>
            <a:r>
              <a:rPr kumimoji="1" lang="en-US" altLang="ja-JP" sz="105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 ATSUMARU</a:t>
            </a:r>
            <a:r>
              <a:rPr kumimoji="1" lang="ja-JP" altLang="en-US" sz="105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な人</a:t>
            </a:r>
            <a:endParaRPr kumimoji="1" lang="en-US" altLang="ja-JP" sz="1050" b="1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endParaRPr kumimoji="1" lang="en-US" altLang="ja-JP" sz="10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32E2863-1F38-4643-9ECE-E71C0103D799}"/>
              </a:ext>
            </a:extLst>
          </p:cNvPr>
          <p:cNvSpPr/>
          <p:nvPr/>
        </p:nvSpPr>
        <p:spPr>
          <a:xfrm>
            <a:off x="2355913" y="890355"/>
            <a:ext cx="31613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生年月日（西暦</a:t>
            </a: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）　　　</a:t>
            </a:r>
            <a:r>
              <a:rPr lang="ja-JP" altLang="en-US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年　　　月　　　日</a:t>
            </a:r>
            <a:endParaRPr lang="en-US" altLang="ja-JP" sz="800" dirty="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F88FD106-A3A0-4673-BC16-C3E5A270DC85}"/>
              </a:ext>
            </a:extLst>
          </p:cNvPr>
          <p:cNvCxnSpPr>
            <a:cxnSpLocks/>
          </p:cNvCxnSpPr>
          <p:nvPr/>
        </p:nvCxnSpPr>
        <p:spPr>
          <a:xfrm>
            <a:off x="260648" y="1433609"/>
            <a:ext cx="4752528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32E2863-1F38-4643-9ECE-E71C0103D799}"/>
              </a:ext>
            </a:extLst>
          </p:cNvPr>
          <p:cNvSpPr/>
          <p:nvPr/>
        </p:nvSpPr>
        <p:spPr>
          <a:xfrm>
            <a:off x="260648" y="1189228"/>
            <a:ext cx="3963700" cy="23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携帯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TEL</a:t>
            </a: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：</a:t>
            </a:r>
            <a:endParaRPr lang="en-US" altLang="ja-JP" sz="800" dirty="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id="{F88FD106-A3A0-4673-BC16-C3E5A270DC85}"/>
              </a:ext>
            </a:extLst>
          </p:cNvPr>
          <p:cNvCxnSpPr>
            <a:cxnSpLocks/>
          </p:cNvCxnSpPr>
          <p:nvPr/>
        </p:nvCxnSpPr>
        <p:spPr>
          <a:xfrm>
            <a:off x="260648" y="1136576"/>
            <a:ext cx="4752528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F88FD106-A3A0-4673-BC16-C3E5A270DC85}"/>
              </a:ext>
            </a:extLst>
          </p:cNvPr>
          <p:cNvCxnSpPr>
            <a:cxnSpLocks/>
          </p:cNvCxnSpPr>
          <p:nvPr/>
        </p:nvCxnSpPr>
        <p:spPr>
          <a:xfrm>
            <a:off x="260648" y="1730642"/>
            <a:ext cx="4752528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F88FD106-A3A0-4673-BC16-C3E5A270DC85}"/>
              </a:ext>
            </a:extLst>
          </p:cNvPr>
          <p:cNvCxnSpPr>
            <a:cxnSpLocks/>
          </p:cNvCxnSpPr>
          <p:nvPr/>
        </p:nvCxnSpPr>
        <p:spPr>
          <a:xfrm>
            <a:off x="260648" y="2027675"/>
            <a:ext cx="4752528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F88FD106-A3A0-4673-BC16-C3E5A270DC85}"/>
              </a:ext>
            </a:extLst>
          </p:cNvPr>
          <p:cNvCxnSpPr>
            <a:cxnSpLocks/>
          </p:cNvCxnSpPr>
          <p:nvPr/>
        </p:nvCxnSpPr>
        <p:spPr>
          <a:xfrm>
            <a:off x="260648" y="2324708"/>
            <a:ext cx="4752528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832E2863-1F38-4643-9ECE-E71C0103D799}"/>
              </a:ext>
            </a:extLst>
          </p:cNvPr>
          <p:cNvSpPr/>
          <p:nvPr/>
        </p:nvSpPr>
        <p:spPr>
          <a:xfrm>
            <a:off x="260648" y="2085474"/>
            <a:ext cx="3161319" cy="241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帰省先住所：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〒 xxx-</a:t>
            </a:r>
            <a:r>
              <a:rPr lang="en-US" altLang="ja-JP" sz="800" dirty="0" err="1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xxxx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 </a:t>
            </a:r>
          </a:p>
        </p:txBody>
      </p: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F88FD106-A3A0-4673-BC16-C3E5A270DC85}"/>
              </a:ext>
            </a:extLst>
          </p:cNvPr>
          <p:cNvCxnSpPr>
            <a:cxnSpLocks/>
          </p:cNvCxnSpPr>
          <p:nvPr/>
        </p:nvCxnSpPr>
        <p:spPr>
          <a:xfrm>
            <a:off x="260648" y="2621741"/>
            <a:ext cx="6336704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F88FD106-A3A0-4673-BC16-C3E5A270DC85}"/>
              </a:ext>
            </a:extLst>
          </p:cNvPr>
          <p:cNvCxnSpPr>
            <a:cxnSpLocks/>
          </p:cNvCxnSpPr>
          <p:nvPr/>
        </p:nvCxnSpPr>
        <p:spPr>
          <a:xfrm>
            <a:off x="260648" y="2918774"/>
            <a:ext cx="6336704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F88FD106-A3A0-4673-BC16-C3E5A270DC85}"/>
              </a:ext>
            </a:extLst>
          </p:cNvPr>
          <p:cNvCxnSpPr>
            <a:cxnSpLocks/>
          </p:cNvCxnSpPr>
          <p:nvPr/>
        </p:nvCxnSpPr>
        <p:spPr>
          <a:xfrm>
            <a:off x="253615" y="3241546"/>
            <a:ext cx="6336704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394A76A4-F7C2-4C92-8E42-227BBBBFC26F}"/>
              </a:ext>
            </a:extLst>
          </p:cNvPr>
          <p:cNvSpPr/>
          <p:nvPr/>
        </p:nvSpPr>
        <p:spPr>
          <a:xfrm>
            <a:off x="267681" y="2634783"/>
            <a:ext cx="316131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インターンシップ・海外留学先</a:t>
            </a:r>
            <a:endParaRPr lang="en-US" altLang="ja-JP" sz="800" dirty="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1A52F8C0-BD54-4792-9306-463F7C2CD3C6}"/>
              </a:ext>
            </a:extLst>
          </p:cNvPr>
          <p:cNvSpPr/>
          <p:nvPr/>
        </p:nvSpPr>
        <p:spPr>
          <a:xfrm>
            <a:off x="586515" y="5589292"/>
            <a:ext cx="3442485" cy="272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ja-JP" altLang="en-US" sz="90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どのような軸で就職活動を行っているか教えてください。</a:t>
            </a:r>
            <a:endParaRPr lang="ja-JP" altLang="en-US" sz="400" dirty="0"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1A52F8C0-BD54-4792-9306-463F7C2CD3C6}"/>
              </a:ext>
            </a:extLst>
          </p:cNvPr>
          <p:cNvSpPr/>
          <p:nvPr/>
        </p:nvSpPr>
        <p:spPr>
          <a:xfrm>
            <a:off x="586515" y="7471686"/>
            <a:ext cx="2640104" cy="272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ja-JP" sz="9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10</a:t>
            </a:r>
            <a:r>
              <a:rPr lang="ja-JP" altLang="en-US" sz="90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年後のビジョンを教えてください。</a:t>
            </a:r>
            <a:endParaRPr lang="ja-JP" altLang="en-US" sz="400" dirty="0"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8247" y="3754057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B2B900"/>
                </a:solidFill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Q1</a:t>
            </a:r>
            <a:endParaRPr kumimoji="1" lang="ja-JP" altLang="en-US" b="1" dirty="0">
              <a:solidFill>
                <a:srgbClr val="B2B900"/>
              </a:solidFill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8247" y="5557740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B2B900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メイリオ"/>
              </a:rPr>
              <a:t>Q2</a:t>
            </a:r>
            <a:endParaRPr kumimoji="1" lang="ja-JP" altLang="en-US" b="1" dirty="0">
              <a:solidFill>
                <a:srgbClr val="B2B900"/>
              </a:solidFill>
              <a:latin typeface="Yu Gothic" panose="020B0400000000000000" pitchFamily="34" charset="-128"/>
              <a:ea typeface="Yu Gothic" panose="020B0400000000000000" pitchFamily="34" charset="-128"/>
              <a:cs typeface="メイリオ"/>
            </a:endParaRP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128247" y="7437734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B2B900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メイリオ"/>
              </a:rPr>
              <a:t>Q3</a:t>
            </a:r>
            <a:endParaRPr kumimoji="1" lang="ja-JP" altLang="en-US" b="1" dirty="0">
              <a:solidFill>
                <a:srgbClr val="B2B900"/>
              </a:solidFill>
              <a:latin typeface="Yu Gothic" panose="020B0400000000000000" pitchFamily="34" charset="-128"/>
              <a:ea typeface="Yu Gothic" panose="020B0400000000000000" pitchFamily="34" charset="-128"/>
              <a:cs typeface="メイリオ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229200" y="920552"/>
            <a:ext cx="1224136" cy="1584176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24011" y="1324130"/>
            <a:ext cx="1034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DBDBDB"/>
                </a:solidFill>
                <a:latin typeface="Noto Sans JP" panose="020B0200000000000000" pitchFamily="34" charset="-128"/>
                <a:ea typeface="Noto Sans JP" panose="020B0200000000000000" pitchFamily="34" charset="-128"/>
              </a:rPr>
              <a:t>PHOTO</a:t>
            </a:r>
            <a:endParaRPr kumimoji="1" lang="ja-JP" altLang="en-US" b="1" dirty="0">
              <a:solidFill>
                <a:srgbClr val="DBDBDB"/>
              </a:solidFill>
              <a:latin typeface="Noto Sans JP" panose="020B0200000000000000" pitchFamily="34" charset="-128"/>
              <a:ea typeface="Noto Sans JP" panose="020B0200000000000000" pitchFamily="34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5375454" y="1638064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写真の裏面に</a:t>
            </a:r>
            <a:endParaRPr kumimoji="1" lang="en-US" altLang="ja-JP" sz="800" dirty="0"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  <a:p>
            <a:pPr algn="ctr"/>
            <a:r>
              <a:rPr lang="ja-JP" altLang="en-US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氏名をご記入の上</a:t>
            </a:r>
            <a:endParaRPr lang="en-US" altLang="ja-JP" sz="800" dirty="0"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  <a:p>
            <a:pPr algn="ctr"/>
            <a:r>
              <a:rPr lang="ja-JP" altLang="en-US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貼付ください。</a:t>
            </a:r>
            <a:endParaRPr kumimoji="1" lang="ja-JP" altLang="en-US" sz="800" dirty="0"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</p:txBody>
      </p:sp>
      <p:pic>
        <p:nvPicPr>
          <p:cNvPr id="8" name="図 7" descr="アイコン&#10;&#10;中程度の精度で自動的に生成された説明">
            <a:extLst>
              <a:ext uri="{FF2B5EF4-FFF2-40B4-BE49-F238E27FC236}">
                <a16:creationId xmlns:a16="http://schemas.microsoft.com/office/drawing/2014/main" id="{8777C850-B3E5-A7FA-6799-5BCD0D0CB1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90" y="128464"/>
            <a:ext cx="937851" cy="323985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C0820B6-5545-9EB2-0552-1F0C882E2C45}"/>
              </a:ext>
            </a:extLst>
          </p:cNvPr>
          <p:cNvSpPr/>
          <p:nvPr/>
        </p:nvSpPr>
        <p:spPr>
          <a:xfrm>
            <a:off x="264165" y="2360681"/>
            <a:ext cx="2372747" cy="23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卒業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/</a:t>
            </a: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修了年月 　　    年　　月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7492FF6-373F-A2E1-4795-180EB108A664}"/>
              </a:ext>
            </a:extLst>
          </p:cNvPr>
          <p:cNvSpPr/>
          <p:nvPr/>
        </p:nvSpPr>
        <p:spPr>
          <a:xfrm>
            <a:off x="209316" y="4106819"/>
            <a:ext cx="6192688" cy="246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テキストテキストテキスト・・・・・・・・・・</a:t>
            </a:r>
            <a:endParaRPr lang="ja-JP" altLang="en-US" sz="300" dirty="0"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0F0A2A-5F12-068F-BD21-B55666674349}"/>
              </a:ext>
            </a:extLst>
          </p:cNvPr>
          <p:cNvSpPr/>
          <p:nvPr/>
        </p:nvSpPr>
        <p:spPr>
          <a:xfrm>
            <a:off x="209316" y="5907281"/>
            <a:ext cx="6192688" cy="246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テキストテキストテキスト・・・・・・・・・・</a:t>
            </a:r>
            <a:endParaRPr lang="ja-JP" altLang="en-US" sz="300" dirty="0"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7B8A29F-D1C2-F659-F728-639CD19FCEEA}"/>
              </a:ext>
            </a:extLst>
          </p:cNvPr>
          <p:cNvSpPr/>
          <p:nvPr/>
        </p:nvSpPr>
        <p:spPr>
          <a:xfrm>
            <a:off x="209316" y="7786322"/>
            <a:ext cx="6192688" cy="246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/>
              </a:rPr>
              <a:t>テキストテキストテキスト・・・・・・・・・・</a:t>
            </a:r>
            <a:endParaRPr lang="ja-JP" altLang="en-US" sz="300" dirty="0">
              <a:latin typeface="Noto Sans JP" panose="020B0200000000000000" pitchFamily="34" charset="-128"/>
              <a:ea typeface="Noto Sans JP" panose="020B0200000000000000" pitchFamily="34" charset="-128"/>
              <a:cs typeface="メイリオ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4FDD17E-715E-E077-4F0C-D91F8E21F194}"/>
              </a:ext>
            </a:extLst>
          </p:cNvPr>
          <p:cNvSpPr/>
          <p:nvPr/>
        </p:nvSpPr>
        <p:spPr>
          <a:xfrm>
            <a:off x="588084" y="3434426"/>
            <a:ext cx="2898789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6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※</a:t>
            </a:r>
            <a:r>
              <a:rPr lang="ja-JP" altLang="en-US" sz="6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上記から希望する職種に◯をつけてください。（複数選択可）</a:t>
            </a:r>
            <a:endParaRPr lang="en-US" altLang="ja-JP" sz="600" dirty="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AC2D2D-6739-1E8A-9F82-B4752E7A4EE0}"/>
              </a:ext>
            </a:extLst>
          </p:cNvPr>
          <p:cNvSpPr/>
          <p:nvPr/>
        </p:nvSpPr>
        <p:spPr>
          <a:xfrm>
            <a:off x="1556792" y="1786726"/>
            <a:ext cx="1584176" cy="23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●県●市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〜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BF2C3AB-41E1-A88F-CB7C-CBF25BBDE670}"/>
              </a:ext>
            </a:extLst>
          </p:cNvPr>
          <p:cNvSpPr/>
          <p:nvPr/>
        </p:nvSpPr>
        <p:spPr>
          <a:xfrm>
            <a:off x="1556792" y="2098347"/>
            <a:ext cx="1584176" cy="23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●県●市</a:t>
            </a:r>
            <a:r>
              <a:rPr lang="en-US" altLang="ja-JP" sz="8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〜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E14898E-F150-81C2-3609-6E95D140CD69}"/>
              </a:ext>
            </a:extLst>
          </p:cNvPr>
          <p:cNvSpPr/>
          <p:nvPr/>
        </p:nvSpPr>
        <p:spPr>
          <a:xfrm>
            <a:off x="2715492" y="2987090"/>
            <a:ext cx="3881860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6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※</a:t>
            </a:r>
            <a:r>
              <a:rPr lang="ja-JP" altLang="en-US" sz="6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左記</a:t>
            </a:r>
            <a:r>
              <a:rPr lang="en-US" altLang="ja-JP" sz="6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2</a:t>
            </a:r>
            <a:r>
              <a:rPr lang="ja-JP" altLang="en-US" sz="6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つのコースのうち、希望するコースどちらかに◯をつけてください。</a:t>
            </a:r>
            <a:endParaRPr lang="en-US" altLang="ja-JP" sz="600" dirty="0">
              <a:latin typeface="Noto Sans JP" panose="020B0200000000000000" pitchFamily="34" charset="-128"/>
              <a:ea typeface="Noto Sans JP" panose="020B0200000000000000" pitchFamily="34" charset="-128"/>
              <a:cs typeface="メイリオ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880B93C-0DB9-D6F6-1F0F-F667907AD569}"/>
              </a:ext>
            </a:extLst>
          </p:cNvPr>
          <p:cNvSpPr/>
          <p:nvPr/>
        </p:nvSpPr>
        <p:spPr>
          <a:xfrm>
            <a:off x="273290" y="3276431"/>
            <a:ext cx="628684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8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職種：</a:t>
            </a:r>
            <a:r>
              <a:rPr lang="ja-JP" altLang="en-US" sz="7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コンサルタント </a:t>
            </a:r>
            <a:r>
              <a:rPr lang="en-US" altLang="ja-JP" sz="7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/ WEB</a:t>
            </a:r>
            <a:r>
              <a:rPr lang="ja-JP" altLang="en-US" sz="7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広告運用 </a:t>
            </a:r>
            <a:r>
              <a:rPr lang="en-US" altLang="ja-JP" sz="7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/ </a:t>
            </a:r>
            <a:r>
              <a:rPr lang="ja-JP" altLang="en-US" sz="7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デザイナー </a:t>
            </a:r>
            <a:r>
              <a:rPr lang="en-US" altLang="ja-JP" sz="7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/ </a:t>
            </a:r>
            <a:r>
              <a:rPr lang="ja-JP" altLang="en-US" sz="7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管理（経理・総務・法務）</a:t>
            </a:r>
            <a:r>
              <a:rPr lang="en-US" altLang="ja-JP" sz="7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/ </a:t>
            </a:r>
            <a:r>
              <a:rPr lang="ja-JP" altLang="en-US" sz="7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採用・広報</a:t>
            </a:r>
            <a:r>
              <a:rPr lang="en-US" altLang="ja-JP" sz="7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 / </a:t>
            </a:r>
            <a:r>
              <a:rPr lang="ja-JP" altLang="en-US" sz="7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エンジニア </a:t>
            </a:r>
            <a:r>
              <a:rPr lang="en-US" altLang="ja-JP" sz="7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/ </a:t>
            </a:r>
            <a:r>
              <a:rPr lang="ja-JP" altLang="en-US" sz="7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動画クリエイター</a:t>
            </a:r>
            <a:r>
              <a:rPr lang="en-US" altLang="ja-JP" sz="700" dirty="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 / </a:t>
            </a:r>
            <a:r>
              <a:rPr lang="ja-JP" altLang="en-US" sz="700">
                <a:latin typeface="Noto Sans JP" panose="020B0200000000000000" pitchFamily="34" charset="-128"/>
                <a:ea typeface="Noto Sans JP" panose="020B0200000000000000" pitchFamily="34" charset="-128"/>
                <a:cs typeface="メイリオ" pitchFamily="50" charset="-128"/>
              </a:rPr>
              <a:t>サービス企画開発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D994EC11-CF33-A5AF-3879-046EE87FBFC4}"/>
              </a:ext>
            </a:extLst>
          </p:cNvPr>
          <p:cNvCxnSpPr>
            <a:cxnSpLocks/>
          </p:cNvCxnSpPr>
          <p:nvPr/>
        </p:nvCxnSpPr>
        <p:spPr>
          <a:xfrm>
            <a:off x="253615" y="3655115"/>
            <a:ext cx="6336704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フローチャート: 端子 12">
            <a:extLst>
              <a:ext uri="{FF2B5EF4-FFF2-40B4-BE49-F238E27FC236}">
                <a16:creationId xmlns:a16="http://schemas.microsoft.com/office/drawing/2014/main" id="{3A854FAE-54BC-A320-C40D-907466C51C17}"/>
              </a:ext>
            </a:extLst>
          </p:cNvPr>
          <p:cNvSpPr/>
          <p:nvPr/>
        </p:nvSpPr>
        <p:spPr>
          <a:xfrm>
            <a:off x="2059115" y="2953607"/>
            <a:ext cx="656377" cy="251847"/>
          </a:xfrm>
          <a:prstGeom prst="flowChartTerminator">
            <a:avLst/>
          </a:prstGeom>
          <a:noFill/>
          <a:ln w="127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9929</TotalTime>
  <Words>223</Words>
  <Application>Microsoft Macintosh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Noto Sans JP</vt:lpstr>
      <vt:lpstr>Yu Gothic</vt:lpstr>
      <vt:lpstr>Arial</vt:lpstr>
      <vt:lpstr>Calibri</vt:lpstr>
      <vt:lpstr>Office 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design-fuji</dc:creator>
  <cp:lastModifiedBy>右山 なつみ</cp:lastModifiedBy>
  <cp:revision>179</cp:revision>
  <cp:lastPrinted>2018-04-07T10:10:24Z</cp:lastPrinted>
  <dcterms:created xsi:type="dcterms:W3CDTF">2014-06-24T04:42:10Z</dcterms:created>
  <dcterms:modified xsi:type="dcterms:W3CDTF">2025-04-08T03:28:18Z</dcterms:modified>
</cp:coreProperties>
</file>